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0"/>
    <p:restoredTop sz="97059"/>
  </p:normalViewPr>
  <p:slideViewPr>
    <p:cSldViewPr snapToGrid="0" snapToObjects="1">
      <p:cViewPr varScale="1">
        <p:scale>
          <a:sx n="105" d="100"/>
          <a:sy n="105" d="100"/>
        </p:scale>
        <p:origin x="19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6565B9-2B71-6844-847B-7DFF97728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999DAB6-74B6-8849-A6A7-8EBD40D6A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457B16-3D93-0546-92BC-848968313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2025-03-15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6D9BCAF-AD1B-A445-A1F7-6AE97107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0B1965-52FB-8F4D-BAAC-B5F2D83C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85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A37846-C023-E349-A119-14415BC0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63C4550-1074-3A41-93D9-BF04C1E7C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2C830B-6E26-A944-A107-E81E12B3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2025-03-15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AC355F-14FB-6340-AD4F-E9D55F0A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3A3CDB-E247-2449-9858-271065E0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65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BAD2668-C5AF-3640-BE89-FD81CEACF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A30127D-C46B-D440-800E-696A78131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8B0D5E-B7EC-2842-9DF5-9D8B0C52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2025-03-15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E36D35-115B-664A-9482-D0C9AD84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4B30F6-2A7F-7D49-A329-398EA48A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6D5DB3-CED4-564A-8D23-9EEAB856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DA3809-1FAB-2E48-AD1C-75318E103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F742D89-3BC1-6F48-BA61-99659335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2025-03-15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BB3D63-C5D1-0840-966A-A8F59B39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1931E2-7FDE-AE48-8ADC-DD37C274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62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40F97C-38A2-F74E-96B0-1C840971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C9FD60-F803-1B4A-9E11-53AE574B6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EB22ED-EFD8-7243-99D4-D8155D22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2025-03-15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18727B-B2C5-6E44-9D27-2067571E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9CE6B6-638C-9645-A1C7-18FE3956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4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315953-A2F9-F74F-BAD8-BAF368B0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FC017F-5CF8-054C-BA1E-C362075CA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003F470-1D88-6C4D-8A6A-8A6694568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4D47D2B-2171-1440-AF22-E294CDED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2025-03-15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561480C-EA3C-4D47-A8F3-F56356B4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78D04A7-8A3E-2E44-B280-F8D6695A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32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3469DF-8B44-1540-B312-843D6316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9FC4694-900C-D448-8477-6C1FCC58B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3B4390E-2F4C-064E-A8D9-1EE001C7A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7C54F8B-88D5-E64A-A76D-09CAB89C1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E4A688F-403A-8547-981C-C0D425F1E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F3EBD22-BB28-4E4D-B39F-01271CED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2025-03-15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AFB2173-095D-1042-AE2A-DEFD1FED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38C05C4-DB7B-1545-A86F-5D318714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084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6E81E-4BE6-714C-AD5C-210D5212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0400266-6384-D642-ACA3-B0732BFD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2025-03-15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4F8DAE-C25B-E94C-904E-30A7CF41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1955345-DA57-D44E-BBB0-DA7D9494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1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86A6EAD-3531-2A40-83B8-4042D905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2025-03-15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D5611D6-2BD5-FC43-A71F-DD837473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D07A96-FB32-2E4C-A076-609F2F23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549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22899B-313D-9341-B464-F62073F2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40FE8E-FE67-EA4F-B3E7-D82A02D8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8CE6DC-82BE-9A4B-BBE8-8D462F468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8DFAA5-876D-5940-AFC5-E9F912BB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2025-03-15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298C905-D0D3-E842-A458-A7CD574E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A4B08F-910B-E547-BB84-7A73FF86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012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6D13D7-02DB-B144-BB7C-EC5067CC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998E67E-C342-864C-A35E-2587DBD17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5A89EC-9C15-6C4F-A79D-438752840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94902E2-D1BC-464B-8873-AC28793F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2025-03-15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7BB20C1-0042-BC4C-8D09-9136B037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822E5D0-1662-B344-B437-22ACBEC6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761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17BE68F-4E74-014E-B635-1DD870EF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50705B-590A-B349-A42E-CA81ED5EA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063FDA-B5D4-A444-8D2B-B30ADDA67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745A9-EE8A-7446-8871-63FFDAD8098E}" type="datetimeFigureOut">
              <a:rPr lang="sv-SE" smtClean="0"/>
              <a:t>2025-03-15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710D9A-0043-674F-AB94-529A6FE9C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86C4CF-62C3-5248-B456-FB6051CB1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63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688734-BCCC-F042-A61B-6E64FCC96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Plan för slyröjning, Skäret by</a:t>
            </a:r>
            <a:br>
              <a:rPr lang="sv-SE" dirty="0"/>
            </a:br>
            <a:r>
              <a:rPr lang="sv-SE" dirty="0"/>
              <a:t>2025-26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D595F18-8856-594A-8A92-EA6821C5B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Anders Ek, 2025-03-15</a:t>
            </a:r>
          </a:p>
          <a:p>
            <a:r>
              <a:rPr lang="sv-SE" dirty="0">
                <a:solidFill>
                  <a:srgbClr val="000000"/>
                </a:solidFill>
              </a:rPr>
              <a:t>Godkänt av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 styrelsen för Skärets intresseförening, mars 2025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397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54">
            <a:extLst>
              <a:ext uri="{FF2B5EF4-FFF2-40B4-BE49-F238E27FC236}">
                <a16:creationId xmlns:a16="http://schemas.microsoft.com/office/drawing/2014/main" id="{A9000E64-34FA-354D-9467-E92EB22B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253"/>
            <a:ext cx="10515600" cy="832153"/>
          </a:xfrm>
        </p:spPr>
        <p:txBody>
          <a:bodyPr>
            <a:normAutofit/>
          </a:bodyPr>
          <a:lstStyle/>
          <a:p>
            <a:r>
              <a:rPr lang="sv-SE" sz="2400" dirty="0"/>
              <a:t>Områden med sly-röjningsåtgärder 2025 - 26 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16406047-F5E1-B746-B7F0-BAFDC3784AD7}"/>
              </a:ext>
            </a:extLst>
          </p:cNvPr>
          <p:cNvSpPr txBox="1"/>
          <p:nvPr/>
        </p:nvSpPr>
        <p:spPr>
          <a:xfrm>
            <a:off x="10083791" y="917412"/>
            <a:ext cx="2065874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UcPeriod"/>
            </a:pPr>
            <a:r>
              <a:rPr lang="sv-SE" sz="1050" dirty="0"/>
              <a:t>Utefter vandringsled österut, upp mot vändplan, slutet </a:t>
            </a:r>
            <a:r>
              <a:rPr lang="sv-SE" sz="1050" dirty="0" err="1"/>
              <a:t>Pliedehallsv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Strandäng + triangel</a:t>
            </a:r>
          </a:p>
          <a:p>
            <a:pPr marL="228600" indent="-228600">
              <a:buAutoNum type="alphaUcPeriod"/>
            </a:pPr>
            <a:r>
              <a:rPr lang="sv-SE" sz="1050" dirty="0"/>
              <a:t>Hyllan</a:t>
            </a:r>
          </a:p>
          <a:p>
            <a:pPr marL="228600" indent="-228600">
              <a:buAutoNum type="alphaUcPeriod"/>
            </a:pPr>
            <a:r>
              <a:rPr lang="sv-SE" sz="1050" dirty="0"/>
              <a:t>Väster hamnen </a:t>
            </a:r>
          </a:p>
          <a:p>
            <a:pPr marL="228600" indent="-228600">
              <a:buAutoNum type="alphaUcPeriod"/>
            </a:pPr>
            <a:r>
              <a:rPr lang="sv-SE" sz="1050" i="1" dirty="0"/>
              <a:t>Åkern, Grytvägen *</a:t>
            </a:r>
          </a:p>
          <a:p>
            <a:pPr marL="228600" indent="-228600">
              <a:buAutoNum type="alphaUcPeriod"/>
            </a:pPr>
            <a:r>
              <a:rPr lang="sv-SE" sz="1050" i="1" dirty="0"/>
              <a:t>Skogen, Grytvägen *</a:t>
            </a:r>
          </a:p>
          <a:p>
            <a:pPr marL="228600" indent="-228600">
              <a:buAutoNum type="alphaUcPeriod"/>
            </a:pPr>
            <a:r>
              <a:rPr lang="sv-SE" sz="1050" dirty="0"/>
              <a:t>Utmed </a:t>
            </a:r>
            <a:r>
              <a:rPr lang="sv-SE" sz="1050" dirty="0" err="1"/>
              <a:t>Säldynevägen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Mellan </a:t>
            </a:r>
            <a:r>
              <a:rPr lang="sv-SE" sz="1050" dirty="0" err="1"/>
              <a:t>Säldynev</a:t>
            </a:r>
            <a:r>
              <a:rPr lang="sv-SE" sz="1050" dirty="0"/>
              <a:t> och </a:t>
            </a:r>
            <a:r>
              <a:rPr lang="sv-SE" sz="1050" dirty="0" err="1"/>
              <a:t>Skäretv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Utmed Skäretvägen nära Flickorna</a:t>
            </a:r>
          </a:p>
          <a:p>
            <a:pPr marL="228600" indent="-228600">
              <a:buAutoNum type="alphaUcPeriod"/>
            </a:pPr>
            <a:r>
              <a:rPr lang="sv-SE" sz="1050" dirty="0"/>
              <a:t>Utmed </a:t>
            </a:r>
            <a:r>
              <a:rPr lang="sv-SE" sz="1050" dirty="0" err="1"/>
              <a:t>Pliedehalssvägen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Mellan väg och stenmur, söder om Flickorna</a:t>
            </a:r>
          </a:p>
          <a:p>
            <a:pPr marL="228600" indent="-228600">
              <a:buAutoNum type="alphaUcPeriod"/>
            </a:pPr>
            <a:endParaRPr lang="sv-SE" sz="1050" dirty="0"/>
          </a:p>
          <a:p>
            <a:r>
              <a:rPr lang="sv-SE" sz="1050" i="1" dirty="0"/>
              <a:t>* Övergår successivt till fårbete, dvs successivt allt mindre</a:t>
            </a:r>
          </a:p>
          <a:p>
            <a:pPr marL="228600" indent="-228600">
              <a:buAutoNum type="alphaUcPeriod"/>
            </a:pPr>
            <a:endParaRPr lang="sv-SE" sz="1050" dirty="0"/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BB4D2E48-AF8A-64E4-EBFE-95DECFAFDF95}"/>
              </a:ext>
            </a:extLst>
          </p:cNvPr>
          <p:cNvGrpSpPr/>
          <p:nvPr/>
        </p:nvGrpSpPr>
        <p:grpSpPr>
          <a:xfrm>
            <a:off x="400006" y="758584"/>
            <a:ext cx="10344154" cy="6507395"/>
            <a:chOff x="400006" y="734200"/>
            <a:chExt cx="10344154" cy="6507395"/>
          </a:xfrm>
        </p:grpSpPr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2254D374-75E1-C442-9FB4-CBD5C759E4C5}"/>
                </a:ext>
              </a:extLst>
            </p:cNvPr>
            <p:cNvGrpSpPr/>
            <p:nvPr/>
          </p:nvGrpSpPr>
          <p:grpSpPr>
            <a:xfrm>
              <a:off x="400006" y="734200"/>
              <a:ext cx="10109027" cy="5790552"/>
              <a:chOff x="685799" y="644946"/>
              <a:chExt cx="10109027" cy="5790552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4B3E9950-91A2-F047-AAB1-0F1F5903E0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5799" y="833947"/>
                <a:ext cx="9277444" cy="5563507"/>
              </a:xfrm>
              <a:prstGeom prst="rect">
                <a:avLst/>
              </a:prstGeom>
            </p:spPr>
          </p:pic>
          <p:sp>
            <p:nvSpPr>
              <p:cNvPr id="6" name="Ellips 5">
                <a:extLst>
                  <a:ext uri="{FF2B5EF4-FFF2-40B4-BE49-F238E27FC236}">
                    <a16:creationId xmlns:a16="http://schemas.microsoft.com/office/drawing/2014/main" id="{74CE99A5-ABC2-6540-8051-B07D249ED93F}"/>
                  </a:ext>
                </a:extLst>
              </p:cNvPr>
              <p:cNvSpPr/>
              <p:nvPr/>
            </p:nvSpPr>
            <p:spPr>
              <a:xfrm rot="2098678">
                <a:off x="2268683" y="3474960"/>
                <a:ext cx="1215364" cy="122231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" name="Ellips 6">
                <a:extLst>
                  <a:ext uri="{FF2B5EF4-FFF2-40B4-BE49-F238E27FC236}">
                    <a16:creationId xmlns:a16="http://schemas.microsoft.com/office/drawing/2014/main" id="{7B0AEF84-CAF8-F34B-A00A-C76E2D17FAFE}"/>
                  </a:ext>
                </a:extLst>
              </p:cNvPr>
              <p:cNvSpPr/>
              <p:nvPr/>
            </p:nvSpPr>
            <p:spPr>
              <a:xfrm rot="6636140">
                <a:off x="9703815" y="4414605"/>
                <a:ext cx="357462" cy="182456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Ellips 7">
                <a:extLst>
                  <a:ext uri="{FF2B5EF4-FFF2-40B4-BE49-F238E27FC236}">
                    <a16:creationId xmlns:a16="http://schemas.microsoft.com/office/drawing/2014/main" id="{142E43AE-EDA9-194C-BC1F-9E8A61D96DCA}"/>
                  </a:ext>
                </a:extLst>
              </p:cNvPr>
              <p:cNvSpPr/>
              <p:nvPr/>
            </p:nvSpPr>
            <p:spPr>
              <a:xfrm rot="2098678">
                <a:off x="3163357" y="4291131"/>
                <a:ext cx="730273" cy="101486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" name="Ellips 8">
                <a:extLst>
                  <a:ext uri="{FF2B5EF4-FFF2-40B4-BE49-F238E27FC236}">
                    <a16:creationId xmlns:a16="http://schemas.microsoft.com/office/drawing/2014/main" id="{0EEA84D6-3E03-0147-8A25-8D0BBF0D02C3}"/>
                  </a:ext>
                </a:extLst>
              </p:cNvPr>
              <p:cNvSpPr/>
              <p:nvPr/>
            </p:nvSpPr>
            <p:spPr>
              <a:xfrm rot="6543763">
                <a:off x="7111965" y="2276817"/>
                <a:ext cx="676152" cy="233871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" name="Ellips 9">
                <a:extLst>
                  <a:ext uri="{FF2B5EF4-FFF2-40B4-BE49-F238E27FC236}">
                    <a16:creationId xmlns:a16="http://schemas.microsoft.com/office/drawing/2014/main" id="{D5EF2DDC-07CA-EC44-8F36-EDF913A564DD}"/>
                  </a:ext>
                </a:extLst>
              </p:cNvPr>
              <p:cNvSpPr/>
              <p:nvPr/>
            </p:nvSpPr>
            <p:spPr>
              <a:xfrm rot="9524781">
                <a:off x="6769332" y="5739289"/>
                <a:ext cx="1926825" cy="58600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" name="Ellips 10">
                <a:extLst>
                  <a:ext uri="{FF2B5EF4-FFF2-40B4-BE49-F238E27FC236}">
                    <a16:creationId xmlns:a16="http://schemas.microsoft.com/office/drawing/2014/main" id="{8410A6AD-7E8E-BA43-AE85-1ADED963DB21}"/>
                  </a:ext>
                </a:extLst>
              </p:cNvPr>
              <p:cNvSpPr/>
              <p:nvPr/>
            </p:nvSpPr>
            <p:spPr>
              <a:xfrm rot="6236549">
                <a:off x="2045751" y="-269488"/>
                <a:ext cx="456531" cy="228539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" name="Ellips 11">
                <a:extLst>
                  <a:ext uri="{FF2B5EF4-FFF2-40B4-BE49-F238E27FC236}">
                    <a16:creationId xmlns:a16="http://schemas.microsoft.com/office/drawing/2014/main" id="{802C0675-5800-9A42-8165-CD183CAEC384}"/>
                  </a:ext>
                </a:extLst>
              </p:cNvPr>
              <p:cNvSpPr/>
              <p:nvPr/>
            </p:nvSpPr>
            <p:spPr>
              <a:xfrm rot="2098678">
                <a:off x="5796003" y="3711008"/>
                <a:ext cx="620244" cy="21292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A4FB0AD0-16F9-0F45-BF7D-C5257910339E}"/>
                  </a:ext>
                </a:extLst>
              </p:cNvPr>
              <p:cNvSpPr txBox="1"/>
              <p:nvPr/>
            </p:nvSpPr>
            <p:spPr>
              <a:xfrm>
                <a:off x="9824625" y="5231308"/>
                <a:ext cx="470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A1</a:t>
                </a:r>
              </a:p>
            </p:txBody>
          </p:sp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F5E1FA1F-F9FA-234B-9406-A7C6D17F4D21}"/>
                  </a:ext>
                </a:extLst>
              </p:cNvPr>
              <p:cNvSpPr txBox="1"/>
              <p:nvPr/>
            </p:nvSpPr>
            <p:spPr>
              <a:xfrm>
                <a:off x="7202057" y="3246368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33CE6583-AB54-C248-AB4C-DDFD2D9481F9}"/>
                  </a:ext>
                </a:extLst>
              </p:cNvPr>
              <p:cNvSpPr txBox="1"/>
              <p:nvPr/>
            </p:nvSpPr>
            <p:spPr>
              <a:xfrm>
                <a:off x="5952052" y="3632201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6B31526F-996B-9141-A607-EF46432F494C}"/>
                  </a:ext>
                </a:extLst>
              </p:cNvPr>
              <p:cNvSpPr txBox="1"/>
              <p:nvPr/>
            </p:nvSpPr>
            <p:spPr>
              <a:xfrm>
                <a:off x="5003527" y="2475469"/>
                <a:ext cx="4771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  D</a:t>
                </a:r>
              </a:p>
            </p:txBody>
          </p:sp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8C364AEE-FF95-9145-8A5C-717FE48AFD67}"/>
                  </a:ext>
                </a:extLst>
              </p:cNvPr>
              <p:cNvSpPr txBox="1"/>
              <p:nvPr/>
            </p:nvSpPr>
            <p:spPr>
              <a:xfrm>
                <a:off x="3325576" y="4614961"/>
                <a:ext cx="890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E*</a:t>
                </a:r>
              </a:p>
            </p:txBody>
          </p:sp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D3D31871-AB90-D84D-B1BD-3C6807BEAD9D}"/>
                  </a:ext>
                </a:extLst>
              </p:cNvPr>
              <p:cNvSpPr txBox="1"/>
              <p:nvPr/>
            </p:nvSpPr>
            <p:spPr>
              <a:xfrm>
                <a:off x="2834509" y="3899458"/>
                <a:ext cx="707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F*</a:t>
                </a:r>
              </a:p>
            </p:txBody>
          </p:sp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ED6BB118-F92C-734C-B687-C1E7B402B6E0}"/>
                  </a:ext>
                </a:extLst>
              </p:cNvPr>
              <p:cNvSpPr txBox="1"/>
              <p:nvPr/>
            </p:nvSpPr>
            <p:spPr>
              <a:xfrm>
                <a:off x="2143160" y="712722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G</a:t>
                </a:r>
              </a:p>
            </p:txBody>
          </p:sp>
          <p:sp>
            <p:nvSpPr>
              <p:cNvPr id="20" name="Ellips 19">
                <a:extLst>
                  <a:ext uri="{FF2B5EF4-FFF2-40B4-BE49-F238E27FC236}">
                    <a16:creationId xmlns:a16="http://schemas.microsoft.com/office/drawing/2014/main" id="{C3AE06BA-03CC-1D4C-8477-9060C9B3C078}"/>
                  </a:ext>
                </a:extLst>
              </p:cNvPr>
              <p:cNvSpPr/>
              <p:nvPr/>
            </p:nvSpPr>
            <p:spPr>
              <a:xfrm rot="8879087">
                <a:off x="2807357" y="1868066"/>
                <a:ext cx="681606" cy="41090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81EE96A7-22CA-4C4D-8974-C0248A786F09}"/>
                  </a:ext>
                </a:extLst>
              </p:cNvPr>
              <p:cNvSpPr txBox="1"/>
              <p:nvPr/>
            </p:nvSpPr>
            <p:spPr>
              <a:xfrm>
                <a:off x="2954117" y="1894680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22" name="textruta 21">
                <a:extLst>
                  <a:ext uri="{FF2B5EF4-FFF2-40B4-BE49-F238E27FC236}">
                    <a16:creationId xmlns:a16="http://schemas.microsoft.com/office/drawing/2014/main" id="{94DCF05B-0D47-6F4D-984B-4C53FE6B443A}"/>
                  </a:ext>
                </a:extLst>
              </p:cNvPr>
              <p:cNvSpPr txBox="1"/>
              <p:nvPr/>
            </p:nvSpPr>
            <p:spPr>
              <a:xfrm>
                <a:off x="7605744" y="5847626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23" name="Ellips 22">
                <a:extLst>
                  <a:ext uri="{FF2B5EF4-FFF2-40B4-BE49-F238E27FC236}">
                    <a16:creationId xmlns:a16="http://schemas.microsoft.com/office/drawing/2014/main" id="{7550BCAA-05D6-4549-9EBB-690F3384A5A9}"/>
                  </a:ext>
                </a:extLst>
              </p:cNvPr>
              <p:cNvSpPr/>
              <p:nvPr/>
            </p:nvSpPr>
            <p:spPr>
              <a:xfrm rot="4629587">
                <a:off x="4832087" y="2477413"/>
                <a:ext cx="902547" cy="63641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Ellips 23">
                <a:extLst>
                  <a:ext uri="{FF2B5EF4-FFF2-40B4-BE49-F238E27FC236}">
                    <a16:creationId xmlns:a16="http://schemas.microsoft.com/office/drawing/2014/main" id="{3BAE4098-CAF2-F54A-B387-0708D98D368A}"/>
                  </a:ext>
                </a:extLst>
              </p:cNvPr>
              <p:cNvSpPr/>
              <p:nvPr/>
            </p:nvSpPr>
            <p:spPr>
              <a:xfrm rot="12441646">
                <a:off x="8522098" y="5849491"/>
                <a:ext cx="1926825" cy="58600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EB9EC700-994C-054A-85D0-F974F6C330E0}"/>
                  </a:ext>
                </a:extLst>
              </p:cNvPr>
              <p:cNvSpPr txBox="1"/>
              <p:nvPr/>
            </p:nvSpPr>
            <p:spPr>
              <a:xfrm>
                <a:off x="9332949" y="6000026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J</a:t>
                </a:r>
              </a:p>
            </p:txBody>
          </p:sp>
        </p:grpSp>
        <p:sp>
          <p:nvSpPr>
            <p:cNvPr id="2" name="Ellips 1">
              <a:extLst>
                <a:ext uri="{FF2B5EF4-FFF2-40B4-BE49-F238E27FC236}">
                  <a16:creationId xmlns:a16="http://schemas.microsoft.com/office/drawing/2014/main" id="{60B73F85-EEBF-808E-CE7F-F47D74E82327}"/>
                </a:ext>
              </a:extLst>
            </p:cNvPr>
            <p:cNvSpPr/>
            <p:nvPr/>
          </p:nvSpPr>
          <p:spPr>
            <a:xfrm rot="11928272">
              <a:off x="5928894" y="6633261"/>
              <a:ext cx="360887" cy="60833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4568AD1F-9C91-BCEA-0D29-A8C0757C154D}"/>
                </a:ext>
              </a:extLst>
            </p:cNvPr>
            <p:cNvSpPr txBox="1"/>
            <p:nvPr/>
          </p:nvSpPr>
          <p:spPr>
            <a:xfrm>
              <a:off x="5988696" y="6727495"/>
              <a:ext cx="411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7" name="Ellips 26">
              <a:extLst>
                <a:ext uri="{FF2B5EF4-FFF2-40B4-BE49-F238E27FC236}">
                  <a16:creationId xmlns:a16="http://schemas.microsoft.com/office/drawing/2014/main" id="{C56A0581-B564-457B-BD1F-2D70241B4B10}"/>
                </a:ext>
              </a:extLst>
            </p:cNvPr>
            <p:cNvSpPr/>
            <p:nvPr/>
          </p:nvSpPr>
          <p:spPr>
            <a:xfrm rot="10800000">
              <a:off x="10294878" y="5409983"/>
              <a:ext cx="379522" cy="956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A3253E9B-3923-608A-7CD9-A14327EE04AE}"/>
                </a:ext>
              </a:extLst>
            </p:cNvPr>
            <p:cNvSpPr txBox="1"/>
            <p:nvPr/>
          </p:nvSpPr>
          <p:spPr>
            <a:xfrm>
              <a:off x="10273907" y="5751842"/>
              <a:ext cx="470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A2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44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7D401E-88AA-C546-B612-912BBB77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208"/>
          </a:xfrm>
        </p:spPr>
        <p:txBody>
          <a:bodyPr>
            <a:normAutofit/>
          </a:bodyPr>
          <a:lstStyle/>
          <a:p>
            <a:r>
              <a:rPr lang="sv-SE" sz="3200" dirty="0"/>
              <a:t>Åtgärder och ansvar per område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9DFCE1A-6EA2-A541-B613-00340A8A5FEB}"/>
              </a:ext>
            </a:extLst>
          </p:cNvPr>
          <p:cNvSpPr txBox="1"/>
          <p:nvPr/>
        </p:nvSpPr>
        <p:spPr>
          <a:xfrm>
            <a:off x="660391" y="1100053"/>
            <a:ext cx="1081012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Område					Utförare (preliminärt)			Kommentar</a:t>
            </a:r>
          </a:p>
          <a:p>
            <a:pPr marL="228600" indent="-228600">
              <a:buAutoNum type="alphaUcPeriod"/>
            </a:pPr>
            <a:r>
              <a:rPr lang="sv-SE" sz="1050" dirty="0"/>
              <a:t>Utefter vandringsled österut, upp mot vändplan, slutet </a:t>
            </a:r>
            <a:r>
              <a:rPr lang="sv-SE" sz="1050" dirty="0" err="1"/>
              <a:t>Pliedehallsv</a:t>
            </a:r>
            <a:r>
              <a:rPr lang="sv-SE" sz="1050" dirty="0"/>
              <a:t>*	AE + </a:t>
            </a:r>
            <a:r>
              <a:rPr lang="sv-SE" sz="1050" dirty="0" err="1"/>
              <a:t>stugägare</a:t>
            </a:r>
            <a:r>
              <a:rPr lang="sv-SE" sz="1050" dirty="0"/>
              <a:t>				 Åtagande Länsstyrelsen *</a:t>
            </a:r>
          </a:p>
          <a:p>
            <a:pPr marL="228600" indent="-228600">
              <a:buAutoNum type="alphaUcPeriod"/>
            </a:pPr>
            <a:r>
              <a:rPr lang="sv-SE" sz="1050" dirty="0"/>
              <a:t>Strandäng + triangel				AE + </a:t>
            </a:r>
            <a:r>
              <a:rPr lang="sv-SE" sz="1050" dirty="0" err="1"/>
              <a:t>stugägare</a:t>
            </a:r>
            <a:r>
              <a:rPr lang="sv-SE" sz="1050" dirty="0"/>
              <a:t> nedanför </a:t>
            </a:r>
            <a:r>
              <a:rPr lang="sv-SE" sz="1050" dirty="0" err="1"/>
              <a:t>resp</a:t>
            </a:r>
            <a:r>
              <a:rPr lang="sv-SE" sz="1050" dirty="0"/>
              <a:t> stuga 				</a:t>
            </a:r>
          </a:p>
          <a:p>
            <a:pPr marL="228600" indent="-228600">
              <a:buAutoNum type="alphaUcPeriod"/>
            </a:pPr>
            <a:r>
              <a:rPr lang="sv-SE" sz="1050" dirty="0"/>
              <a:t>Hyllan					AE</a:t>
            </a:r>
          </a:p>
          <a:p>
            <a:pPr marL="228600" indent="-228600">
              <a:buAutoNum type="alphaUcPeriod"/>
            </a:pPr>
            <a:r>
              <a:rPr lang="sv-SE" sz="1050" dirty="0"/>
              <a:t>Väster hamnen				Entreprenör </a:t>
            </a:r>
          </a:p>
          <a:p>
            <a:pPr marL="228600" indent="-228600">
              <a:buAutoNum type="alphaUcPeriod"/>
            </a:pPr>
            <a:r>
              <a:rPr lang="sv-SE" sz="1050" i="1" dirty="0"/>
              <a:t>Åkern, Grytvägen*				AE + sugägare, vid behov		 	Fårbete sedan 2023</a:t>
            </a:r>
          </a:p>
          <a:p>
            <a:pPr marL="228600" indent="-228600">
              <a:buFontTx/>
              <a:buAutoNum type="alphaUcPeriod"/>
            </a:pPr>
            <a:r>
              <a:rPr lang="sv-SE" sz="1050" i="1" dirty="0"/>
              <a:t>Skogen, Grytvägen*				 AE + sugägare, vid behov 			Fårbete sedan 2023</a:t>
            </a:r>
          </a:p>
          <a:p>
            <a:pPr marL="228600" indent="-228600">
              <a:buAutoNum type="alphaUcPeriod"/>
            </a:pPr>
            <a:r>
              <a:rPr lang="sv-SE" sz="1050" i="1" dirty="0"/>
              <a:t>Utmed </a:t>
            </a:r>
            <a:r>
              <a:rPr lang="sv-SE" sz="1050" i="1" dirty="0" err="1"/>
              <a:t>Säldynevägen</a:t>
            </a:r>
            <a:r>
              <a:rPr lang="sv-SE" sz="1050" i="1" dirty="0"/>
              <a:t>				AE				</a:t>
            </a:r>
          </a:p>
          <a:p>
            <a:pPr marL="228600" indent="-228600">
              <a:buAutoNum type="alphaUcPeriod"/>
            </a:pPr>
            <a:r>
              <a:rPr lang="sv-SE" sz="1050" dirty="0"/>
              <a:t>Mellan </a:t>
            </a:r>
            <a:r>
              <a:rPr lang="sv-SE" sz="1050" dirty="0" err="1"/>
              <a:t>Säldynev</a:t>
            </a:r>
            <a:r>
              <a:rPr lang="sv-SE" sz="1050" dirty="0"/>
              <a:t> och </a:t>
            </a:r>
            <a:r>
              <a:rPr lang="sv-SE" sz="1050" dirty="0" err="1"/>
              <a:t>Skäretv</a:t>
            </a:r>
            <a:r>
              <a:rPr lang="sv-SE" sz="1050" dirty="0"/>
              <a:t>				AE + </a:t>
            </a:r>
            <a:r>
              <a:rPr lang="sv-SE" sz="1050" dirty="0" err="1"/>
              <a:t>Stugägare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Utmed Skäretvägen nära Flickorna			</a:t>
            </a:r>
            <a:r>
              <a:rPr lang="sv-SE" sz="1050" dirty="0" err="1"/>
              <a:t>Stugägare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Utmed </a:t>
            </a:r>
            <a:r>
              <a:rPr lang="sv-SE" sz="1050" dirty="0" err="1"/>
              <a:t>Pliedehalssvägen</a:t>
            </a:r>
            <a:r>
              <a:rPr lang="sv-SE" sz="1050" dirty="0"/>
              <a:t>				</a:t>
            </a:r>
            <a:r>
              <a:rPr lang="sv-SE" sz="1050" dirty="0" err="1"/>
              <a:t>Stugägare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Mellan väg och stenmur, söder om  Flickorna			AE				</a:t>
            </a:r>
          </a:p>
          <a:p>
            <a:pPr marL="228600" indent="-228600">
              <a:buAutoNum type="alphaUcPeriod"/>
            </a:pPr>
            <a:endParaRPr lang="sv-SE" sz="1050" dirty="0"/>
          </a:p>
          <a:p>
            <a:r>
              <a:rPr lang="sv-SE" sz="1050" dirty="0"/>
              <a:t>* När Länsstyrelsen går in med röj-lag förväntas vi därefter hålla öppet cirka 5 år</a:t>
            </a:r>
          </a:p>
          <a:p>
            <a:endParaRPr lang="sv-SE" sz="1050" dirty="0"/>
          </a:p>
          <a:p>
            <a:r>
              <a:rPr lang="sv-SE" sz="1050" dirty="0"/>
              <a:t>Förutom ovanstående definierade områden röjs en hel del spritt på mindre plättar. Huvudsakligen av </a:t>
            </a:r>
            <a:r>
              <a:rPr lang="sv-SE" sz="1050" dirty="0" err="1"/>
              <a:t>stugägare</a:t>
            </a:r>
            <a:r>
              <a:rPr lang="sv-SE" sz="1050" dirty="0"/>
              <a:t>.</a:t>
            </a:r>
          </a:p>
          <a:p>
            <a:r>
              <a:rPr lang="sv-SE" sz="105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050" dirty="0"/>
          </a:p>
          <a:p>
            <a:pPr marL="228600" indent="-228600">
              <a:buAutoNum type="alphaUcPeriod"/>
            </a:pPr>
            <a:endParaRPr lang="sv-SE" sz="1050" dirty="0"/>
          </a:p>
          <a:p>
            <a:endParaRPr lang="sv-SE" sz="1050" dirty="0"/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DC807824-9EEE-4287-BC8E-868F7EB66EFE}"/>
              </a:ext>
            </a:extLst>
          </p:cNvPr>
          <p:cNvGrpSpPr/>
          <p:nvPr/>
        </p:nvGrpSpPr>
        <p:grpSpPr>
          <a:xfrm>
            <a:off x="2338534" y="3851649"/>
            <a:ext cx="8246226" cy="3812595"/>
            <a:chOff x="400006" y="734200"/>
            <a:chExt cx="10439426" cy="6507395"/>
          </a:xfrm>
        </p:grpSpPr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716897DD-6EE2-78A8-DB29-844A33453E60}"/>
                </a:ext>
              </a:extLst>
            </p:cNvPr>
            <p:cNvGrpSpPr/>
            <p:nvPr/>
          </p:nvGrpSpPr>
          <p:grpSpPr>
            <a:xfrm>
              <a:off x="400006" y="734200"/>
              <a:ext cx="10109027" cy="5790552"/>
              <a:chOff x="685799" y="644946"/>
              <a:chExt cx="10109027" cy="5790552"/>
            </a:xfrm>
          </p:grpSpPr>
          <p:pic>
            <p:nvPicPr>
              <p:cNvPr id="37" name="Bildobjekt 36">
                <a:extLst>
                  <a:ext uri="{FF2B5EF4-FFF2-40B4-BE49-F238E27FC236}">
                    <a16:creationId xmlns:a16="http://schemas.microsoft.com/office/drawing/2014/main" id="{5B8249F6-D281-7EF1-5E3E-507F7FBA0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5799" y="833947"/>
                <a:ext cx="9277444" cy="5563507"/>
              </a:xfrm>
              <a:prstGeom prst="rect">
                <a:avLst/>
              </a:prstGeom>
            </p:spPr>
          </p:pic>
          <p:sp>
            <p:nvSpPr>
              <p:cNvPr id="38" name="Ellips 37">
                <a:extLst>
                  <a:ext uri="{FF2B5EF4-FFF2-40B4-BE49-F238E27FC236}">
                    <a16:creationId xmlns:a16="http://schemas.microsoft.com/office/drawing/2014/main" id="{7FCC57F7-38FA-819C-CF2B-48D7DD694F3C}"/>
                  </a:ext>
                </a:extLst>
              </p:cNvPr>
              <p:cNvSpPr/>
              <p:nvPr/>
            </p:nvSpPr>
            <p:spPr>
              <a:xfrm rot="2098678">
                <a:off x="2268683" y="3474960"/>
                <a:ext cx="1215364" cy="122231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Ellips 38">
                <a:extLst>
                  <a:ext uri="{FF2B5EF4-FFF2-40B4-BE49-F238E27FC236}">
                    <a16:creationId xmlns:a16="http://schemas.microsoft.com/office/drawing/2014/main" id="{BAF22254-4222-125B-D174-1AD232487A2D}"/>
                  </a:ext>
                </a:extLst>
              </p:cNvPr>
              <p:cNvSpPr/>
              <p:nvPr/>
            </p:nvSpPr>
            <p:spPr>
              <a:xfrm rot="6636140">
                <a:off x="9703815" y="4414605"/>
                <a:ext cx="357462" cy="182456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Ellips 39">
                <a:extLst>
                  <a:ext uri="{FF2B5EF4-FFF2-40B4-BE49-F238E27FC236}">
                    <a16:creationId xmlns:a16="http://schemas.microsoft.com/office/drawing/2014/main" id="{67C7FF0E-901F-C259-A9CB-CAD21FB4A127}"/>
                  </a:ext>
                </a:extLst>
              </p:cNvPr>
              <p:cNvSpPr/>
              <p:nvPr/>
            </p:nvSpPr>
            <p:spPr>
              <a:xfrm rot="2098678">
                <a:off x="3163357" y="4291131"/>
                <a:ext cx="730273" cy="101486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Ellips 40">
                <a:extLst>
                  <a:ext uri="{FF2B5EF4-FFF2-40B4-BE49-F238E27FC236}">
                    <a16:creationId xmlns:a16="http://schemas.microsoft.com/office/drawing/2014/main" id="{43CF12B8-C5D9-0CF0-D850-713BF4E88376}"/>
                  </a:ext>
                </a:extLst>
              </p:cNvPr>
              <p:cNvSpPr/>
              <p:nvPr/>
            </p:nvSpPr>
            <p:spPr>
              <a:xfrm rot="6543763">
                <a:off x="7111965" y="2276817"/>
                <a:ext cx="676152" cy="233871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Ellips 41">
                <a:extLst>
                  <a:ext uri="{FF2B5EF4-FFF2-40B4-BE49-F238E27FC236}">
                    <a16:creationId xmlns:a16="http://schemas.microsoft.com/office/drawing/2014/main" id="{8A7E2C38-0FFA-348A-914B-E19A35BF9FBD}"/>
                  </a:ext>
                </a:extLst>
              </p:cNvPr>
              <p:cNvSpPr/>
              <p:nvPr/>
            </p:nvSpPr>
            <p:spPr>
              <a:xfrm rot="9524781">
                <a:off x="6769332" y="5739289"/>
                <a:ext cx="1926825" cy="58600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Ellips 42">
                <a:extLst>
                  <a:ext uri="{FF2B5EF4-FFF2-40B4-BE49-F238E27FC236}">
                    <a16:creationId xmlns:a16="http://schemas.microsoft.com/office/drawing/2014/main" id="{7C566FA9-E2DF-E486-6D5E-6F3E0098A2D5}"/>
                  </a:ext>
                </a:extLst>
              </p:cNvPr>
              <p:cNvSpPr/>
              <p:nvPr/>
            </p:nvSpPr>
            <p:spPr>
              <a:xfrm rot="6236549">
                <a:off x="2045751" y="-269488"/>
                <a:ext cx="456531" cy="228539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Ellips 43">
                <a:extLst>
                  <a:ext uri="{FF2B5EF4-FFF2-40B4-BE49-F238E27FC236}">
                    <a16:creationId xmlns:a16="http://schemas.microsoft.com/office/drawing/2014/main" id="{2183C356-904F-05B6-A682-9C0FBDEB397C}"/>
                  </a:ext>
                </a:extLst>
              </p:cNvPr>
              <p:cNvSpPr/>
              <p:nvPr/>
            </p:nvSpPr>
            <p:spPr>
              <a:xfrm rot="2098678">
                <a:off x="5796003" y="3711008"/>
                <a:ext cx="620244" cy="21292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textruta 44">
                <a:extLst>
                  <a:ext uri="{FF2B5EF4-FFF2-40B4-BE49-F238E27FC236}">
                    <a16:creationId xmlns:a16="http://schemas.microsoft.com/office/drawing/2014/main" id="{FB99B9CF-DBD8-A482-DC2E-14CC5AC654A2}"/>
                  </a:ext>
                </a:extLst>
              </p:cNvPr>
              <p:cNvSpPr txBox="1"/>
              <p:nvPr/>
            </p:nvSpPr>
            <p:spPr>
              <a:xfrm>
                <a:off x="9824624" y="5064831"/>
                <a:ext cx="590586" cy="63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A*</a:t>
                </a:r>
              </a:p>
            </p:txBody>
          </p:sp>
          <p:sp>
            <p:nvSpPr>
              <p:cNvPr id="46" name="textruta 45">
                <a:extLst>
                  <a:ext uri="{FF2B5EF4-FFF2-40B4-BE49-F238E27FC236}">
                    <a16:creationId xmlns:a16="http://schemas.microsoft.com/office/drawing/2014/main" id="{ACC992F3-0662-AC3E-3A36-2C22F2FDD028}"/>
                  </a:ext>
                </a:extLst>
              </p:cNvPr>
              <p:cNvSpPr txBox="1"/>
              <p:nvPr/>
            </p:nvSpPr>
            <p:spPr>
              <a:xfrm>
                <a:off x="7202057" y="3246368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47" name="textruta 46">
                <a:extLst>
                  <a:ext uri="{FF2B5EF4-FFF2-40B4-BE49-F238E27FC236}">
                    <a16:creationId xmlns:a16="http://schemas.microsoft.com/office/drawing/2014/main" id="{4D7A28CA-D370-3464-56AC-BD53EB15E888}"/>
                  </a:ext>
                </a:extLst>
              </p:cNvPr>
              <p:cNvSpPr txBox="1"/>
              <p:nvPr/>
            </p:nvSpPr>
            <p:spPr>
              <a:xfrm>
                <a:off x="5952052" y="3632201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48" name="textruta 47">
                <a:extLst>
                  <a:ext uri="{FF2B5EF4-FFF2-40B4-BE49-F238E27FC236}">
                    <a16:creationId xmlns:a16="http://schemas.microsoft.com/office/drawing/2014/main" id="{60072846-C142-756C-619A-4E0C66B1B255}"/>
                  </a:ext>
                </a:extLst>
              </p:cNvPr>
              <p:cNvSpPr txBox="1"/>
              <p:nvPr/>
            </p:nvSpPr>
            <p:spPr>
              <a:xfrm>
                <a:off x="5003527" y="2475469"/>
                <a:ext cx="4771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  D</a:t>
                </a:r>
              </a:p>
            </p:txBody>
          </p:sp>
          <p:sp>
            <p:nvSpPr>
              <p:cNvPr id="49" name="textruta 48">
                <a:extLst>
                  <a:ext uri="{FF2B5EF4-FFF2-40B4-BE49-F238E27FC236}">
                    <a16:creationId xmlns:a16="http://schemas.microsoft.com/office/drawing/2014/main" id="{E096BFC8-DC72-F876-3C68-EA69E3557813}"/>
                  </a:ext>
                </a:extLst>
              </p:cNvPr>
              <p:cNvSpPr txBox="1"/>
              <p:nvPr/>
            </p:nvSpPr>
            <p:spPr>
              <a:xfrm>
                <a:off x="3325576" y="4614961"/>
                <a:ext cx="890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E*</a:t>
                </a:r>
              </a:p>
            </p:txBody>
          </p:sp>
          <p:sp>
            <p:nvSpPr>
              <p:cNvPr id="50" name="textruta 49">
                <a:extLst>
                  <a:ext uri="{FF2B5EF4-FFF2-40B4-BE49-F238E27FC236}">
                    <a16:creationId xmlns:a16="http://schemas.microsoft.com/office/drawing/2014/main" id="{E4DB2626-6DC5-41E0-E8E5-D705061987A3}"/>
                  </a:ext>
                </a:extLst>
              </p:cNvPr>
              <p:cNvSpPr txBox="1"/>
              <p:nvPr/>
            </p:nvSpPr>
            <p:spPr>
              <a:xfrm>
                <a:off x="2834509" y="3899458"/>
                <a:ext cx="707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F*</a:t>
                </a:r>
              </a:p>
            </p:txBody>
          </p:sp>
          <p:sp>
            <p:nvSpPr>
              <p:cNvPr id="51" name="textruta 50">
                <a:extLst>
                  <a:ext uri="{FF2B5EF4-FFF2-40B4-BE49-F238E27FC236}">
                    <a16:creationId xmlns:a16="http://schemas.microsoft.com/office/drawing/2014/main" id="{057BECFA-1FDC-7E0B-497C-D988B3B23A3F}"/>
                  </a:ext>
                </a:extLst>
              </p:cNvPr>
              <p:cNvSpPr txBox="1"/>
              <p:nvPr/>
            </p:nvSpPr>
            <p:spPr>
              <a:xfrm>
                <a:off x="2143160" y="712722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G</a:t>
                </a:r>
              </a:p>
            </p:txBody>
          </p:sp>
          <p:sp>
            <p:nvSpPr>
              <p:cNvPr id="52" name="Ellips 51">
                <a:extLst>
                  <a:ext uri="{FF2B5EF4-FFF2-40B4-BE49-F238E27FC236}">
                    <a16:creationId xmlns:a16="http://schemas.microsoft.com/office/drawing/2014/main" id="{F4D147D3-5403-453A-9D62-732E9161ED26}"/>
                  </a:ext>
                </a:extLst>
              </p:cNvPr>
              <p:cNvSpPr/>
              <p:nvPr/>
            </p:nvSpPr>
            <p:spPr>
              <a:xfrm rot="8879087">
                <a:off x="2807357" y="1868066"/>
                <a:ext cx="681606" cy="41090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textruta 52">
                <a:extLst>
                  <a:ext uri="{FF2B5EF4-FFF2-40B4-BE49-F238E27FC236}">
                    <a16:creationId xmlns:a16="http://schemas.microsoft.com/office/drawing/2014/main" id="{3A6ACDE1-F11D-1E1C-598D-F087260EAF1F}"/>
                  </a:ext>
                </a:extLst>
              </p:cNvPr>
              <p:cNvSpPr txBox="1"/>
              <p:nvPr/>
            </p:nvSpPr>
            <p:spPr>
              <a:xfrm>
                <a:off x="2954117" y="1894680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54" name="textruta 53">
                <a:extLst>
                  <a:ext uri="{FF2B5EF4-FFF2-40B4-BE49-F238E27FC236}">
                    <a16:creationId xmlns:a16="http://schemas.microsoft.com/office/drawing/2014/main" id="{54947579-F476-F9D2-5981-2BD2D0BCC0DF}"/>
                  </a:ext>
                </a:extLst>
              </p:cNvPr>
              <p:cNvSpPr txBox="1"/>
              <p:nvPr/>
            </p:nvSpPr>
            <p:spPr>
              <a:xfrm>
                <a:off x="7605744" y="5847626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55" name="Ellips 54">
                <a:extLst>
                  <a:ext uri="{FF2B5EF4-FFF2-40B4-BE49-F238E27FC236}">
                    <a16:creationId xmlns:a16="http://schemas.microsoft.com/office/drawing/2014/main" id="{014E40CA-0161-B5AF-3AC3-684A929AE7B6}"/>
                  </a:ext>
                </a:extLst>
              </p:cNvPr>
              <p:cNvSpPr/>
              <p:nvPr/>
            </p:nvSpPr>
            <p:spPr>
              <a:xfrm rot="4629587">
                <a:off x="4832087" y="2477413"/>
                <a:ext cx="902547" cy="63641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Ellips 55">
                <a:extLst>
                  <a:ext uri="{FF2B5EF4-FFF2-40B4-BE49-F238E27FC236}">
                    <a16:creationId xmlns:a16="http://schemas.microsoft.com/office/drawing/2014/main" id="{EE3E026C-3DDE-258C-F4BB-B4B8D33224EC}"/>
                  </a:ext>
                </a:extLst>
              </p:cNvPr>
              <p:cNvSpPr/>
              <p:nvPr/>
            </p:nvSpPr>
            <p:spPr>
              <a:xfrm rot="12441646">
                <a:off x="8522098" y="5849491"/>
                <a:ext cx="1926825" cy="58600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textruta 56">
                <a:extLst>
                  <a:ext uri="{FF2B5EF4-FFF2-40B4-BE49-F238E27FC236}">
                    <a16:creationId xmlns:a16="http://schemas.microsoft.com/office/drawing/2014/main" id="{53C78A34-2464-07CA-C429-F3D667F05A7B}"/>
                  </a:ext>
                </a:extLst>
              </p:cNvPr>
              <p:cNvSpPr txBox="1"/>
              <p:nvPr/>
            </p:nvSpPr>
            <p:spPr>
              <a:xfrm>
                <a:off x="9332949" y="6000026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J</a:t>
                </a:r>
              </a:p>
            </p:txBody>
          </p:sp>
        </p:grpSp>
        <p:sp>
          <p:nvSpPr>
            <p:cNvPr id="33" name="Ellips 32">
              <a:extLst>
                <a:ext uri="{FF2B5EF4-FFF2-40B4-BE49-F238E27FC236}">
                  <a16:creationId xmlns:a16="http://schemas.microsoft.com/office/drawing/2014/main" id="{EBDBAB67-5603-0707-5CC5-6EDBD07A2146}"/>
                </a:ext>
              </a:extLst>
            </p:cNvPr>
            <p:cNvSpPr/>
            <p:nvPr/>
          </p:nvSpPr>
          <p:spPr>
            <a:xfrm rot="11928272">
              <a:off x="5928894" y="6633261"/>
              <a:ext cx="360887" cy="60833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E60AB7C6-4A38-2F32-D019-B17EE92575E3}"/>
                </a:ext>
              </a:extLst>
            </p:cNvPr>
            <p:cNvSpPr txBox="1"/>
            <p:nvPr/>
          </p:nvSpPr>
          <p:spPr>
            <a:xfrm>
              <a:off x="5988696" y="6727495"/>
              <a:ext cx="411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35" name="Ellips 34">
              <a:extLst>
                <a:ext uri="{FF2B5EF4-FFF2-40B4-BE49-F238E27FC236}">
                  <a16:creationId xmlns:a16="http://schemas.microsoft.com/office/drawing/2014/main" id="{8ED5C3BE-BBFC-7533-42B7-7A24EFF25EE0}"/>
                </a:ext>
              </a:extLst>
            </p:cNvPr>
            <p:cNvSpPr/>
            <p:nvPr/>
          </p:nvSpPr>
          <p:spPr>
            <a:xfrm rot="10800000">
              <a:off x="10294878" y="5409983"/>
              <a:ext cx="379522" cy="956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6982F18C-45BE-6745-50C2-D7419C56BD56}"/>
                </a:ext>
              </a:extLst>
            </p:cNvPr>
            <p:cNvSpPr txBox="1"/>
            <p:nvPr/>
          </p:nvSpPr>
          <p:spPr>
            <a:xfrm>
              <a:off x="10273908" y="5751842"/>
              <a:ext cx="565524" cy="630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A*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24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7D401E-88AA-C546-B612-912BBB77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7243"/>
            <a:ext cx="10828867" cy="566208"/>
          </a:xfrm>
        </p:spPr>
        <p:txBody>
          <a:bodyPr>
            <a:normAutofit/>
          </a:bodyPr>
          <a:lstStyle/>
          <a:p>
            <a:r>
              <a:rPr lang="sv-SE" sz="3200" dirty="0"/>
              <a:t>Tidsåtgång som ligger på Intresseföreningen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9DFCE1A-6EA2-A541-B613-00340A8A5FEB}"/>
              </a:ext>
            </a:extLst>
          </p:cNvPr>
          <p:cNvSpPr txBox="1"/>
          <p:nvPr/>
        </p:nvSpPr>
        <p:spPr>
          <a:xfrm>
            <a:off x="660391" y="1052553"/>
            <a:ext cx="11006676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Område					Utförare				Tidsåtgång Intressefören 2025-26</a:t>
            </a:r>
          </a:p>
          <a:p>
            <a:pPr marL="228600" indent="-228600">
              <a:buAutoNum type="alphaUcPeriod"/>
            </a:pPr>
            <a:r>
              <a:rPr lang="sv-SE" sz="1050" dirty="0"/>
              <a:t>Utefter vandringsled österut, upp mot vändplan, slutet </a:t>
            </a:r>
            <a:r>
              <a:rPr lang="sv-SE" sz="1050" dirty="0" err="1"/>
              <a:t>Pliedehallsv</a:t>
            </a:r>
            <a:r>
              <a:rPr lang="sv-SE" sz="1050" dirty="0"/>
              <a:t>	AE + </a:t>
            </a:r>
            <a:r>
              <a:rPr lang="sv-SE" sz="1050" dirty="0" err="1"/>
              <a:t>stugägare</a:t>
            </a:r>
            <a:r>
              <a:rPr lang="sv-SE" sz="1050" dirty="0"/>
              <a:t>				20 </a:t>
            </a:r>
          </a:p>
          <a:p>
            <a:pPr marL="228600" indent="-228600">
              <a:buAutoNum type="alphaUcPeriod"/>
            </a:pPr>
            <a:r>
              <a:rPr lang="sv-SE" sz="1050" dirty="0"/>
              <a:t>Strandäng + triangel				AE + </a:t>
            </a:r>
            <a:r>
              <a:rPr lang="sv-SE" sz="1050" dirty="0" err="1"/>
              <a:t>stugägare</a:t>
            </a:r>
            <a:r>
              <a:rPr lang="sv-SE" sz="1050" dirty="0"/>
              <a:t> nedanför </a:t>
            </a:r>
            <a:r>
              <a:rPr lang="sv-SE" sz="1050" dirty="0" err="1"/>
              <a:t>resp</a:t>
            </a:r>
            <a:r>
              <a:rPr lang="sv-SE" sz="1050" dirty="0"/>
              <a:t> stuga		8 </a:t>
            </a:r>
          </a:p>
          <a:p>
            <a:pPr marL="228600" indent="-228600">
              <a:buAutoNum type="alphaUcPeriod"/>
            </a:pPr>
            <a:r>
              <a:rPr lang="sv-SE" sz="1050" dirty="0"/>
              <a:t>Hyllan					AE				3</a:t>
            </a:r>
          </a:p>
          <a:p>
            <a:pPr marL="228600" indent="-228600">
              <a:buAutoNum type="alphaUcPeriod"/>
            </a:pPr>
            <a:r>
              <a:rPr lang="sv-SE" sz="1050" dirty="0"/>
              <a:t>Väster hamnen				Entreprenör		</a:t>
            </a:r>
          </a:p>
          <a:p>
            <a:pPr marL="228600" indent="-228600">
              <a:buAutoNum type="alphaUcPeriod"/>
            </a:pPr>
            <a:r>
              <a:rPr lang="sv-SE" sz="1050" i="1" dirty="0"/>
              <a:t>Åkern, Grytvägen				AE 			</a:t>
            </a:r>
          </a:p>
          <a:p>
            <a:pPr marL="228600" indent="-228600">
              <a:buAutoNum type="alphaUcPeriod"/>
            </a:pPr>
            <a:r>
              <a:rPr lang="sv-SE" sz="1050" i="1" dirty="0"/>
              <a:t>Skogen, Grytvägen				AE 	</a:t>
            </a:r>
            <a:r>
              <a:rPr lang="sv-SE" sz="1050" dirty="0"/>
              <a:t>			</a:t>
            </a:r>
          </a:p>
          <a:p>
            <a:pPr marL="228600" indent="-228600">
              <a:buAutoNum type="alphaUcPeriod"/>
            </a:pPr>
            <a:r>
              <a:rPr lang="sv-SE" sz="1050" dirty="0"/>
              <a:t>Utmed </a:t>
            </a:r>
            <a:r>
              <a:rPr lang="sv-SE" sz="1050" dirty="0" err="1"/>
              <a:t>Säldynevägen</a:t>
            </a:r>
            <a:r>
              <a:rPr lang="sv-SE" sz="1050" dirty="0"/>
              <a:t>				AE				6</a:t>
            </a:r>
          </a:p>
          <a:p>
            <a:pPr marL="228600" indent="-228600">
              <a:buAutoNum type="alphaUcPeriod"/>
            </a:pPr>
            <a:r>
              <a:rPr lang="sv-SE" sz="1050" dirty="0"/>
              <a:t>Mellan </a:t>
            </a:r>
            <a:r>
              <a:rPr lang="sv-SE" sz="1050" dirty="0" err="1"/>
              <a:t>Säldynev</a:t>
            </a:r>
            <a:r>
              <a:rPr lang="sv-SE" sz="1050" dirty="0"/>
              <a:t> och </a:t>
            </a:r>
            <a:r>
              <a:rPr lang="sv-SE" sz="1050" dirty="0" err="1"/>
              <a:t>Skäretv</a:t>
            </a:r>
            <a:r>
              <a:rPr lang="sv-SE" sz="1050" dirty="0"/>
              <a:t>				AE + </a:t>
            </a:r>
            <a:r>
              <a:rPr lang="sv-SE" sz="1050" dirty="0" err="1"/>
              <a:t>Stugägare</a:t>
            </a:r>
            <a:r>
              <a:rPr lang="sv-SE" sz="1050" dirty="0"/>
              <a:t>				4</a:t>
            </a:r>
          </a:p>
          <a:p>
            <a:pPr marL="228600" indent="-228600">
              <a:buAutoNum type="alphaUcPeriod"/>
            </a:pPr>
            <a:r>
              <a:rPr lang="sv-SE" sz="1050" dirty="0"/>
              <a:t>Utmed Skäretvägen nära Flickorna			</a:t>
            </a:r>
            <a:r>
              <a:rPr lang="sv-SE" sz="1050" dirty="0" err="1"/>
              <a:t>Stugägare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Utmed </a:t>
            </a:r>
            <a:r>
              <a:rPr lang="sv-SE" sz="1050" dirty="0" err="1"/>
              <a:t>Pliedehalssvägen</a:t>
            </a:r>
            <a:r>
              <a:rPr lang="sv-SE" sz="1050" dirty="0"/>
              <a:t>				</a:t>
            </a:r>
            <a:r>
              <a:rPr lang="sv-SE" sz="1050" dirty="0" err="1"/>
              <a:t>Stugägare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Mellan väg och stenmur, söder om Flickorna			AE				3</a:t>
            </a:r>
          </a:p>
          <a:p>
            <a:pPr marL="228600" indent="-228600">
              <a:buAutoNum type="alphaUcPeriod"/>
            </a:pPr>
            <a:r>
              <a:rPr lang="sv-SE" sz="1050" dirty="0"/>
              <a:t>Blåbärsstigen (ej på kartan)				AE				3</a:t>
            </a:r>
          </a:p>
          <a:p>
            <a:endParaRPr lang="sv-SE" sz="1050" dirty="0"/>
          </a:p>
          <a:p>
            <a:r>
              <a:rPr lang="sv-SE" sz="1050" dirty="0"/>
              <a:t>Total insats för föreningen 45-50 timmar, utfört av AE </a:t>
            </a:r>
            <a:br>
              <a:rPr lang="sv-SE" sz="1050" dirty="0"/>
            </a:br>
            <a:endParaRPr lang="sv-SE" sz="1050" dirty="0"/>
          </a:p>
          <a:p>
            <a:r>
              <a:rPr lang="sv-SE" sz="1050" dirty="0"/>
              <a:t>Ca 20 </a:t>
            </a:r>
            <a:r>
              <a:rPr lang="sv-SE" sz="1050" dirty="0" err="1"/>
              <a:t>tim</a:t>
            </a:r>
            <a:r>
              <a:rPr lang="sv-SE" sz="1050" dirty="0"/>
              <a:t>/år ingår i ett ”oavlönat” ansvar som ”slyröjnings-ansvarig” från föreningens sida, samt att insatser därutöver ersätts med 250 SEK/timme. Bränsle och  service av redskap betalas också av föreningen. Tak för kostnader sätts till 30 </a:t>
            </a:r>
            <a:r>
              <a:rPr lang="sv-SE" sz="1050" dirty="0" err="1"/>
              <a:t>tim</a:t>
            </a:r>
            <a:r>
              <a:rPr lang="sv-SE" sz="1050" dirty="0"/>
              <a:t>/år x 250 = 7500 SEK + bränsle och service. </a:t>
            </a:r>
          </a:p>
          <a:p>
            <a:endParaRPr lang="sv-SE" sz="1050" dirty="0"/>
          </a:p>
          <a:p>
            <a:r>
              <a:rPr lang="sv-SE" sz="1050" dirty="0"/>
              <a:t>Intäkter kopplade till ovanstående kostnad: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/>
              <a:t>50% av totalbelopp faktureras Höganäs kommun som ”Grön Turism”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/>
              <a:t>5000 SEK bidrag från Länsstyrelsen (går eventuellt att höja om vi skulle kräva detta)</a:t>
            </a:r>
          </a:p>
          <a:p>
            <a:endParaRPr lang="sv-SE" sz="1050" dirty="0"/>
          </a:p>
          <a:p>
            <a:r>
              <a:rPr lang="sv-SE" sz="1050" dirty="0"/>
              <a:t>Utöver de markerade områden röjs dessutom diverse stigar i </a:t>
            </a:r>
          </a:p>
          <a:p>
            <a:r>
              <a:rPr lang="sv-SE" sz="1050" dirty="0"/>
              <a:t>och nära Skäret by.</a:t>
            </a:r>
          </a:p>
          <a:p>
            <a:endParaRPr lang="sv-SE" sz="1050" dirty="0"/>
          </a:p>
          <a:p>
            <a:r>
              <a:rPr lang="sv-SE" sz="1050" dirty="0"/>
              <a:t>Planen uppdateras årligen, ansvar AE.</a:t>
            </a:r>
          </a:p>
          <a:p>
            <a:endParaRPr lang="sv-SE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050" dirty="0"/>
          </a:p>
          <a:p>
            <a:endParaRPr lang="sv-SE" sz="1050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EE105226-F55E-7EF0-7530-B2DBE5C47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2632" y="3824838"/>
            <a:ext cx="5473536" cy="30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4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0DF0CE-6998-74BA-D89B-C8E0F962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/>
              <a:t>Eventuell</a:t>
            </a:r>
            <a:r>
              <a:rPr lang="sv-SE" dirty="0"/>
              <a:t> utökning – Snyggare infart till byn?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3C9C61-AB9E-7B7B-B179-F2DE48C4E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Öster om infartsvägen till Skäret</a:t>
            </a:r>
          </a:p>
          <a:p>
            <a:r>
              <a:rPr lang="sv-SE" dirty="0"/>
              <a:t>Från vägen och 10-15 m in</a:t>
            </a:r>
          </a:p>
          <a:p>
            <a:r>
              <a:rPr lang="sv-SE"/>
              <a:t>Högväxta </a:t>
            </a:r>
            <a:r>
              <a:rPr lang="sv-SE" dirty="0"/>
              <a:t>t</a:t>
            </a:r>
            <a:r>
              <a:rPr lang="sv-SE"/>
              <a:t>räd </a:t>
            </a:r>
            <a:r>
              <a:rPr lang="sv-SE" dirty="0"/>
              <a:t>och vissa buskar lämnas</a:t>
            </a:r>
          </a:p>
          <a:p>
            <a:r>
              <a:rPr lang="sv-SE" dirty="0"/>
              <a:t>Ris </a:t>
            </a:r>
            <a:r>
              <a:rPr lang="sv-SE" dirty="0" err="1"/>
              <a:t>etc</a:t>
            </a:r>
            <a:r>
              <a:rPr lang="sv-SE" dirty="0"/>
              <a:t> röjs bort </a:t>
            </a:r>
          </a:p>
          <a:p>
            <a:r>
              <a:rPr lang="sv-SE" dirty="0"/>
              <a:t>Tidsåtgång</a:t>
            </a:r>
          </a:p>
          <a:p>
            <a:pPr lvl="1"/>
            <a:r>
              <a:rPr lang="sv-SE" dirty="0"/>
              <a:t>Initialt ca 15 tim. Genomförs som ”gemensamt projekt”, dvs med hjälp av frivilliga krafter</a:t>
            </a:r>
          </a:p>
          <a:p>
            <a:pPr lvl="1"/>
            <a:r>
              <a:rPr lang="sv-SE" dirty="0"/>
              <a:t>Årlig uppföljning ca 3 </a:t>
            </a:r>
            <a:r>
              <a:rPr lang="sv-SE" dirty="0" err="1"/>
              <a:t>tim</a:t>
            </a:r>
            <a:r>
              <a:rPr lang="sv-SE" dirty="0"/>
              <a:t>, görs av AE</a:t>
            </a:r>
          </a:p>
          <a:p>
            <a:r>
              <a:rPr lang="sv-SE" dirty="0"/>
              <a:t>Förutsätter att Länsstyrelsen godkänner</a:t>
            </a:r>
          </a:p>
          <a:p>
            <a:pPr marL="4572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03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21325</TotalTime>
  <Words>674</Words>
  <Application>Microsoft Macintosh PowerPoint</Application>
  <PresentationFormat>Bredbild</PresentationFormat>
  <Paragraphs>98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Plan för slyröjning, Skäret by 2025-26</vt:lpstr>
      <vt:lpstr>Områden med sly-röjningsåtgärder 2025 - 26 </vt:lpstr>
      <vt:lpstr>Åtgärder och ansvar per område</vt:lpstr>
      <vt:lpstr>Tidsåtgång som ligger på Intresseföreningen</vt:lpstr>
      <vt:lpstr>Eventuell utökning – Snyggare infart till byn?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anders</cp:lastModifiedBy>
  <cp:revision>29</cp:revision>
  <cp:lastPrinted>2022-08-08T08:20:46Z</cp:lastPrinted>
  <dcterms:created xsi:type="dcterms:W3CDTF">2021-10-26T08:14:47Z</dcterms:created>
  <dcterms:modified xsi:type="dcterms:W3CDTF">2025-03-28T13:04:04Z</dcterms:modified>
</cp:coreProperties>
</file>